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rimo Bold" charset="1" panose="020B0704020202020204"/>
      <p:regular r:id="rId18"/>
    </p:embeddedFont>
    <p:embeddedFont>
      <p:font typeface="Barlow" charset="1" panose="00000500000000000000"/>
      <p:regular r:id="rId19"/>
    </p:embeddedFont>
    <p:embeddedFont>
      <p:font typeface="Barlow Bold" charset="1" panose="000008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notesMasters/notesMaster1.xml" Type="http://schemas.openxmlformats.org/officeDocument/2006/relationships/notesMaster"/><Relationship Id="rId16" Target="theme/theme2.xml" Type="http://schemas.openxmlformats.org/officeDocument/2006/relationships/theme"/><Relationship Id="rId17" Target="notesSlides/notesSlide1.xml" Type="http://schemas.openxmlformats.org/officeDocument/2006/relationships/notes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notesSlides/notesSlide2.xml" Type="http://schemas.openxmlformats.org/officeDocument/2006/relationships/notesSlide"/><Relationship Id="rId21" Target="notesSlides/notesSlide3.xml" Type="http://schemas.openxmlformats.org/officeDocument/2006/relationships/notesSlide"/><Relationship Id="rId22" Target="notesSlides/notesSlide4.xml" Type="http://schemas.openxmlformats.org/officeDocument/2006/relationships/notesSlide"/><Relationship Id="rId23" Target="notesSlides/notesSlide5.xml" Type="http://schemas.openxmlformats.org/officeDocument/2006/relationships/notesSlide"/><Relationship Id="rId24" Target="notesSlides/notesSlide6.xml" Type="http://schemas.openxmlformats.org/officeDocument/2006/relationships/notesSlide"/><Relationship Id="rId25" Target="notesSlides/notesSlide7.xml" Type="http://schemas.openxmlformats.org/officeDocument/2006/relationships/notesSlide"/><Relationship Id="rId26" Target="fonts/font26.fntdata" Type="http://schemas.openxmlformats.org/officeDocument/2006/relationships/font"/><Relationship Id="rId27" Target="notesSlides/notesSlide8.xml" Type="http://schemas.openxmlformats.org/officeDocument/2006/relationships/notesSlide"/><Relationship Id="rId28" Target="notesSlides/notesSlide9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5456039" y="2720131"/>
            <a:ext cx="7375923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49"/>
              </a:lnSpc>
            </a:pPr>
            <a:r>
              <a:rPr lang="en-US" sz="5374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Skill Recommendation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0046" y="4862066"/>
            <a:ext cx="16127909" cy="471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Team-B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0046" y="5575547"/>
            <a:ext cx="16127909" cy="499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875"/>
              </a:lnSpc>
              <a:buFont typeface="Arial"/>
              <a:buChar char="•"/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Lokeswari Cheeraboyina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80046" y="6078439"/>
            <a:ext cx="16127909" cy="499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875"/>
              </a:lnSpc>
              <a:buFont typeface="Arial"/>
              <a:buChar char="•"/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Likitha Devarasetty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80046" y="6581329"/>
            <a:ext cx="16127909" cy="499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875"/>
              </a:lnSpc>
              <a:buFont typeface="Arial"/>
              <a:buChar char="•"/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Gnanendhiran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0046" y="7084219"/>
            <a:ext cx="16127909" cy="499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875"/>
              </a:lnSpc>
              <a:buFont typeface="Arial"/>
              <a:buChar char="•"/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Hemanth Kishore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0046" y="7587109"/>
            <a:ext cx="16127909" cy="499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875"/>
              </a:lnSpc>
              <a:buFont typeface="Arial"/>
              <a:buChar char="•"/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Krishna Sree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80046" y="8089999"/>
            <a:ext cx="16127909" cy="499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875"/>
              </a:lnSpc>
              <a:buFont typeface="Arial"/>
              <a:buChar char="•"/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Chunduru Manasa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1080046" y="2745730"/>
            <a:ext cx="16127909" cy="109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Our journey began with the successful completion of Milestone 2, the Skill Matcher module. This foundational step enabled us to accurately align candidate capabilities with job requirements.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60996" y="4166146"/>
            <a:ext cx="7947720" cy="3566964"/>
            <a:chOff x="0" y="0"/>
            <a:chExt cx="10596960" cy="475595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5400" y="25400"/>
              <a:ext cx="10546207" cy="4705096"/>
            </a:xfrm>
            <a:custGeom>
              <a:avLst/>
              <a:gdLst/>
              <a:ahLst/>
              <a:cxnLst/>
              <a:rect r="r" b="b" t="t" l="l"/>
              <a:pathLst>
                <a:path h="4705096" w="10546207">
                  <a:moveTo>
                    <a:pt x="0" y="617220"/>
                  </a:moveTo>
                  <a:cubicBezTo>
                    <a:pt x="0" y="276352"/>
                    <a:pt x="278003" y="0"/>
                    <a:pt x="620903" y="0"/>
                  </a:cubicBezTo>
                  <a:lnTo>
                    <a:pt x="9925304" y="0"/>
                  </a:lnTo>
                  <a:cubicBezTo>
                    <a:pt x="10268204" y="0"/>
                    <a:pt x="10546207" y="276352"/>
                    <a:pt x="10546207" y="617220"/>
                  </a:cubicBezTo>
                  <a:lnTo>
                    <a:pt x="10546207" y="4087876"/>
                  </a:lnTo>
                  <a:cubicBezTo>
                    <a:pt x="10546207" y="4428744"/>
                    <a:pt x="10268204" y="4705096"/>
                    <a:pt x="9925304" y="4705096"/>
                  </a:cubicBezTo>
                  <a:lnTo>
                    <a:pt x="620903" y="4705096"/>
                  </a:lnTo>
                  <a:cubicBezTo>
                    <a:pt x="278003" y="4705096"/>
                    <a:pt x="0" y="4428744"/>
                    <a:pt x="0" y="4087876"/>
                  </a:cubicBezTo>
                  <a:close/>
                </a:path>
              </a:pathLst>
            </a:custGeom>
            <a:solidFill>
              <a:srgbClr val="0A081B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597007" cy="4755896"/>
            </a:xfrm>
            <a:custGeom>
              <a:avLst/>
              <a:gdLst/>
              <a:ahLst/>
              <a:cxnLst/>
              <a:rect r="r" b="b" t="t" l="l"/>
              <a:pathLst>
                <a:path h="4755896" w="10597007">
                  <a:moveTo>
                    <a:pt x="0" y="642620"/>
                  </a:moveTo>
                  <a:cubicBezTo>
                    <a:pt x="0" y="287528"/>
                    <a:pt x="289560" y="0"/>
                    <a:pt x="646303" y="0"/>
                  </a:cubicBezTo>
                  <a:lnTo>
                    <a:pt x="9950704" y="0"/>
                  </a:lnTo>
                  <a:lnTo>
                    <a:pt x="9950704" y="25400"/>
                  </a:lnTo>
                  <a:lnTo>
                    <a:pt x="9950704" y="0"/>
                  </a:lnTo>
                  <a:cubicBezTo>
                    <a:pt x="10307448" y="0"/>
                    <a:pt x="10597007" y="287528"/>
                    <a:pt x="10597007" y="642620"/>
                  </a:cubicBezTo>
                  <a:lnTo>
                    <a:pt x="10571607" y="642620"/>
                  </a:lnTo>
                  <a:lnTo>
                    <a:pt x="10597007" y="642620"/>
                  </a:lnTo>
                  <a:lnTo>
                    <a:pt x="10597007" y="4113276"/>
                  </a:lnTo>
                  <a:lnTo>
                    <a:pt x="10571607" y="4113276"/>
                  </a:lnTo>
                  <a:lnTo>
                    <a:pt x="10597007" y="4113276"/>
                  </a:lnTo>
                  <a:cubicBezTo>
                    <a:pt x="10597007" y="4468368"/>
                    <a:pt x="10307448" y="4755896"/>
                    <a:pt x="9950704" y="4755896"/>
                  </a:cubicBezTo>
                  <a:lnTo>
                    <a:pt x="9950704" y="4730496"/>
                  </a:lnTo>
                  <a:lnTo>
                    <a:pt x="9950704" y="4755896"/>
                  </a:lnTo>
                  <a:lnTo>
                    <a:pt x="646303" y="4755896"/>
                  </a:lnTo>
                  <a:lnTo>
                    <a:pt x="646303" y="4730496"/>
                  </a:lnTo>
                  <a:lnTo>
                    <a:pt x="646303" y="4755896"/>
                  </a:lnTo>
                  <a:cubicBezTo>
                    <a:pt x="289560" y="4755896"/>
                    <a:pt x="0" y="4468368"/>
                    <a:pt x="0" y="4113276"/>
                  </a:cubicBezTo>
                  <a:lnTo>
                    <a:pt x="0" y="642620"/>
                  </a:lnTo>
                  <a:lnTo>
                    <a:pt x="25400" y="642620"/>
                  </a:lnTo>
                  <a:lnTo>
                    <a:pt x="0" y="642620"/>
                  </a:lnTo>
                  <a:moveTo>
                    <a:pt x="50800" y="642620"/>
                  </a:moveTo>
                  <a:lnTo>
                    <a:pt x="50800" y="4113276"/>
                  </a:lnTo>
                  <a:lnTo>
                    <a:pt x="25400" y="4113276"/>
                  </a:lnTo>
                  <a:lnTo>
                    <a:pt x="50800" y="4113276"/>
                  </a:lnTo>
                  <a:cubicBezTo>
                    <a:pt x="50800" y="4440047"/>
                    <a:pt x="317246" y="4705096"/>
                    <a:pt x="646303" y="4705096"/>
                  </a:cubicBezTo>
                  <a:lnTo>
                    <a:pt x="9950704" y="4705096"/>
                  </a:lnTo>
                  <a:cubicBezTo>
                    <a:pt x="10279761" y="4705096"/>
                    <a:pt x="10546207" y="4440047"/>
                    <a:pt x="10546207" y="4113276"/>
                  </a:cubicBezTo>
                  <a:lnTo>
                    <a:pt x="10546207" y="642620"/>
                  </a:lnTo>
                  <a:cubicBezTo>
                    <a:pt x="10546207" y="315849"/>
                    <a:pt x="10279761" y="50800"/>
                    <a:pt x="9950704" y="50800"/>
                  </a:cubicBezTo>
                  <a:lnTo>
                    <a:pt x="646303" y="50800"/>
                  </a:lnTo>
                  <a:lnTo>
                    <a:pt x="646303" y="25400"/>
                  </a:lnTo>
                  <a:lnTo>
                    <a:pt x="646303" y="50800"/>
                  </a:lnTo>
                  <a:cubicBezTo>
                    <a:pt x="317246" y="50800"/>
                    <a:pt x="50800" y="315849"/>
                    <a:pt x="50800" y="642620"/>
                  </a:cubicBezTo>
                  <a:close/>
                </a:path>
              </a:pathLst>
            </a:custGeom>
            <a:solidFill>
              <a:srgbClr val="16FFB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426666" y="4531816"/>
            <a:ext cx="925711" cy="925711"/>
            <a:chOff x="0" y="0"/>
            <a:chExt cx="1234282" cy="123428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34313" cy="1234313"/>
            </a:xfrm>
            <a:custGeom>
              <a:avLst/>
              <a:gdLst/>
              <a:ahLst/>
              <a:cxnLst/>
              <a:rect r="r" b="b" t="t" l="l"/>
              <a:pathLst>
                <a:path h="1234313" w="1234313">
                  <a:moveTo>
                    <a:pt x="0" y="617093"/>
                  </a:moveTo>
                  <a:cubicBezTo>
                    <a:pt x="0" y="276352"/>
                    <a:pt x="276352" y="0"/>
                    <a:pt x="617093" y="0"/>
                  </a:cubicBezTo>
                  <a:cubicBezTo>
                    <a:pt x="957834" y="0"/>
                    <a:pt x="1234313" y="276352"/>
                    <a:pt x="1234313" y="617093"/>
                  </a:cubicBezTo>
                  <a:cubicBezTo>
                    <a:pt x="1234313" y="957834"/>
                    <a:pt x="957961" y="1234313"/>
                    <a:pt x="617093" y="1234313"/>
                  </a:cubicBezTo>
                  <a:cubicBezTo>
                    <a:pt x="276225" y="1234313"/>
                    <a:pt x="0" y="957961"/>
                    <a:pt x="0" y="617093"/>
                  </a:cubicBezTo>
                  <a:close/>
                </a:path>
              </a:pathLst>
            </a:custGeom>
            <a:solidFill>
              <a:srgbClr val="16FFB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2" id="12" descr="preencoded.png"/>
          <p:cNvSpPr/>
          <p:nvPr/>
        </p:nvSpPr>
        <p:spPr>
          <a:xfrm flipH="false" flipV="false" rot="0">
            <a:off x="1681162" y="4786312"/>
            <a:ext cx="416570" cy="416570"/>
          </a:xfrm>
          <a:custGeom>
            <a:avLst/>
            <a:gdLst/>
            <a:ahLst/>
            <a:cxnLst/>
            <a:rect r="r" b="b" t="t" l="l"/>
            <a:pathLst>
              <a:path h="416570" w="416570">
                <a:moveTo>
                  <a:pt x="0" y="0"/>
                </a:moveTo>
                <a:lnTo>
                  <a:pt x="416570" y="0"/>
                </a:lnTo>
                <a:lnTo>
                  <a:pt x="416570" y="416570"/>
                </a:lnTo>
                <a:lnTo>
                  <a:pt x="0" y="416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136" t="0" r="-1136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26666" y="5737473"/>
            <a:ext cx="3969395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Skill Matcher Completed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26666" y="6275040"/>
            <a:ext cx="7216379" cy="109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Already delivered: precise candidate-to-job skill alignment.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279136" y="4166146"/>
            <a:ext cx="7947869" cy="3566964"/>
            <a:chOff x="0" y="0"/>
            <a:chExt cx="10597158" cy="475595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25400" y="25400"/>
              <a:ext cx="10546335" cy="4705096"/>
            </a:xfrm>
            <a:custGeom>
              <a:avLst/>
              <a:gdLst/>
              <a:ahLst/>
              <a:cxnLst/>
              <a:rect r="r" b="b" t="t" l="l"/>
              <a:pathLst>
                <a:path h="4705096" w="10546335">
                  <a:moveTo>
                    <a:pt x="0" y="617220"/>
                  </a:moveTo>
                  <a:cubicBezTo>
                    <a:pt x="0" y="276352"/>
                    <a:pt x="278003" y="0"/>
                    <a:pt x="620903" y="0"/>
                  </a:cubicBezTo>
                  <a:lnTo>
                    <a:pt x="9925431" y="0"/>
                  </a:lnTo>
                  <a:cubicBezTo>
                    <a:pt x="10268331" y="0"/>
                    <a:pt x="10546335" y="276352"/>
                    <a:pt x="10546335" y="617220"/>
                  </a:cubicBezTo>
                  <a:lnTo>
                    <a:pt x="10546335" y="4087876"/>
                  </a:lnTo>
                  <a:cubicBezTo>
                    <a:pt x="10546335" y="4428744"/>
                    <a:pt x="10268331" y="4705096"/>
                    <a:pt x="9925431" y="4705096"/>
                  </a:cubicBezTo>
                  <a:lnTo>
                    <a:pt x="620903" y="4705096"/>
                  </a:lnTo>
                  <a:cubicBezTo>
                    <a:pt x="278003" y="4705096"/>
                    <a:pt x="0" y="4428744"/>
                    <a:pt x="0" y="4087876"/>
                  </a:cubicBezTo>
                  <a:close/>
                </a:path>
              </a:pathLst>
            </a:custGeom>
            <a:solidFill>
              <a:srgbClr val="0A081B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597135" cy="4755896"/>
            </a:xfrm>
            <a:custGeom>
              <a:avLst/>
              <a:gdLst/>
              <a:ahLst/>
              <a:cxnLst/>
              <a:rect r="r" b="b" t="t" l="l"/>
              <a:pathLst>
                <a:path h="4755896" w="10597135">
                  <a:moveTo>
                    <a:pt x="0" y="642620"/>
                  </a:moveTo>
                  <a:cubicBezTo>
                    <a:pt x="0" y="287528"/>
                    <a:pt x="289560" y="0"/>
                    <a:pt x="646303" y="0"/>
                  </a:cubicBezTo>
                  <a:lnTo>
                    <a:pt x="9950831" y="0"/>
                  </a:lnTo>
                  <a:lnTo>
                    <a:pt x="9950831" y="25400"/>
                  </a:lnTo>
                  <a:lnTo>
                    <a:pt x="9950831" y="0"/>
                  </a:lnTo>
                  <a:cubicBezTo>
                    <a:pt x="10307575" y="0"/>
                    <a:pt x="10597135" y="287528"/>
                    <a:pt x="10597135" y="642620"/>
                  </a:cubicBezTo>
                  <a:lnTo>
                    <a:pt x="10571735" y="642620"/>
                  </a:lnTo>
                  <a:lnTo>
                    <a:pt x="10597135" y="642620"/>
                  </a:lnTo>
                  <a:lnTo>
                    <a:pt x="10597135" y="4113276"/>
                  </a:lnTo>
                  <a:lnTo>
                    <a:pt x="10571735" y="4113276"/>
                  </a:lnTo>
                  <a:lnTo>
                    <a:pt x="10597135" y="4113276"/>
                  </a:lnTo>
                  <a:cubicBezTo>
                    <a:pt x="10597135" y="4468368"/>
                    <a:pt x="10307575" y="4755896"/>
                    <a:pt x="9950831" y="4755896"/>
                  </a:cubicBezTo>
                  <a:lnTo>
                    <a:pt x="9950831" y="4730496"/>
                  </a:lnTo>
                  <a:lnTo>
                    <a:pt x="9950831" y="4755896"/>
                  </a:lnTo>
                  <a:lnTo>
                    <a:pt x="646303" y="4755896"/>
                  </a:lnTo>
                  <a:lnTo>
                    <a:pt x="646303" y="4730496"/>
                  </a:lnTo>
                  <a:lnTo>
                    <a:pt x="646303" y="4755896"/>
                  </a:lnTo>
                  <a:cubicBezTo>
                    <a:pt x="289560" y="4755896"/>
                    <a:pt x="0" y="4468368"/>
                    <a:pt x="0" y="4113276"/>
                  </a:cubicBezTo>
                  <a:lnTo>
                    <a:pt x="0" y="642620"/>
                  </a:lnTo>
                  <a:lnTo>
                    <a:pt x="25400" y="642620"/>
                  </a:lnTo>
                  <a:lnTo>
                    <a:pt x="0" y="642620"/>
                  </a:lnTo>
                  <a:moveTo>
                    <a:pt x="50800" y="642620"/>
                  </a:moveTo>
                  <a:lnTo>
                    <a:pt x="50800" y="4113276"/>
                  </a:lnTo>
                  <a:lnTo>
                    <a:pt x="25400" y="4113276"/>
                  </a:lnTo>
                  <a:lnTo>
                    <a:pt x="50800" y="4113276"/>
                  </a:lnTo>
                  <a:cubicBezTo>
                    <a:pt x="50800" y="4440047"/>
                    <a:pt x="317246" y="4705096"/>
                    <a:pt x="646303" y="4705096"/>
                  </a:cubicBezTo>
                  <a:lnTo>
                    <a:pt x="9950831" y="4705096"/>
                  </a:lnTo>
                  <a:cubicBezTo>
                    <a:pt x="10279888" y="4705096"/>
                    <a:pt x="10546335" y="4440047"/>
                    <a:pt x="10546335" y="4113276"/>
                  </a:cubicBezTo>
                  <a:lnTo>
                    <a:pt x="10546335" y="642620"/>
                  </a:lnTo>
                  <a:cubicBezTo>
                    <a:pt x="10546335" y="315849"/>
                    <a:pt x="10279888" y="50800"/>
                    <a:pt x="9950831" y="50800"/>
                  </a:cubicBezTo>
                  <a:lnTo>
                    <a:pt x="646303" y="50800"/>
                  </a:lnTo>
                  <a:lnTo>
                    <a:pt x="646303" y="25400"/>
                  </a:lnTo>
                  <a:lnTo>
                    <a:pt x="646303" y="50800"/>
                  </a:lnTo>
                  <a:cubicBezTo>
                    <a:pt x="317246" y="50800"/>
                    <a:pt x="50800" y="315849"/>
                    <a:pt x="50800" y="642620"/>
                  </a:cubicBezTo>
                  <a:close/>
                </a:path>
              </a:pathLst>
            </a:custGeom>
            <a:solidFill>
              <a:srgbClr val="29DDD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9644806" y="4531816"/>
            <a:ext cx="925711" cy="925711"/>
            <a:chOff x="0" y="0"/>
            <a:chExt cx="1234282" cy="123428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34313" cy="1234313"/>
            </a:xfrm>
            <a:custGeom>
              <a:avLst/>
              <a:gdLst/>
              <a:ahLst/>
              <a:cxnLst/>
              <a:rect r="r" b="b" t="t" l="l"/>
              <a:pathLst>
                <a:path h="1234313" w="1234313">
                  <a:moveTo>
                    <a:pt x="0" y="617093"/>
                  </a:moveTo>
                  <a:cubicBezTo>
                    <a:pt x="0" y="276352"/>
                    <a:pt x="276352" y="0"/>
                    <a:pt x="617093" y="0"/>
                  </a:cubicBezTo>
                  <a:cubicBezTo>
                    <a:pt x="957834" y="0"/>
                    <a:pt x="1234313" y="276352"/>
                    <a:pt x="1234313" y="617093"/>
                  </a:cubicBezTo>
                  <a:cubicBezTo>
                    <a:pt x="1234313" y="957834"/>
                    <a:pt x="957961" y="1234313"/>
                    <a:pt x="617093" y="1234313"/>
                  </a:cubicBezTo>
                  <a:cubicBezTo>
                    <a:pt x="276225" y="1234313"/>
                    <a:pt x="0" y="957961"/>
                    <a:pt x="0" y="617093"/>
                  </a:cubicBezTo>
                  <a:close/>
                </a:path>
              </a:pathLst>
            </a:custGeom>
            <a:solidFill>
              <a:srgbClr val="29DDD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0" id="20" descr="preencoded.png"/>
          <p:cNvSpPr/>
          <p:nvPr/>
        </p:nvSpPr>
        <p:spPr>
          <a:xfrm flipH="false" flipV="false" rot="0">
            <a:off x="9899302" y="4786312"/>
            <a:ext cx="416570" cy="416570"/>
          </a:xfrm>
          <a:custGeom>
            <a:avLst/>
            <a:gdLst/>
            <a:ahLst/>
            <a:cxnLst/>
            <a:rect r="r" b="b" t="t" l="l"/>
            <a:pathLst>
              <a:path h="416570" w="416570">
                <a:moveTo>
                  <a:pt x="0" y="0"/>
                </a:moveTo>
                <a:lnTo>
                  <a:pt x="416570" y="0"/>
                </a:lnTo>
                <a:lnTo>
                  <a:pt x="416570" y="416570"/>
                </a:lnTo>
                <a:lnTo>
                  <a:pt x="0" y="4165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2272" r="0" b="-2272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9644806" y="5737473"/>
            <a:ext cx="4729906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Focus: Skill Recommendation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644806" y="6275040"/>
            <a:ext cx="7216528" cy="109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Our current mission: identifying and recommending crucial skill enhancements.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832991" y="616297"/>
            <a:ext cx="6046589" cy="566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Skill Recommendation Module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2991" y="1582936"/>
            <a:ext cx="16622017" cy="837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This module is the heart of our system, meticulously analysing a candidate's existing skills against the demands of a target job role. It then intelligently pinpoints and recommends the specific skills that are currently missing.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832991" y="2956024"/>
            <a:ext cx="1190030" cy="1428006"/>
            <a:chOff x="0" y="0"/>
            <a:chExt cx="1586707" cy="1904008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1586738" cy="1903984"/>
            </a:xfrm>
            <a:custGeom>
              <a:avLst/>
              <a:gdLst/>
              <a:ahLst/>
              <a:cxnLst/>
              <a:rect r="r" b="b" t="t" l="l"/>
              <a:pathLst>
                <a:path h="1903984" w="1586738">
                  <a:moveTo>
                    <a:pt x="0" y="0"/>
                  </a:moveTo>
                  <a:lnTo>
                    <a:pt x="1586738" y="0"/>
                  </a:lnTo>
                  <a:lnTo>
                    <a:pt x="1586738" y="1903984"/>
                  </a:lnTo>
                  <a:lnTo>
                    <a:pt x="0" y="19039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" r="1" b="-2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260998" y="3174950"/>
            <a:ext cx="2964656" cy="349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Extract Candidate Skills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60998" y="3686324"/>
            <a:ext cx="7452717" cy="456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Leveraging advanced processing to identify skills from resumes.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832991" y="4384030"/>
            <a:ext cx="1190030" cy="1428006"/>
            <a:chOff x="0" y="0"/>
            <a:chExt cx="1586707" cy="1904008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1586738" cy="1903984"/>
            </a:xfrm>
            <a:custGeom>
              <a:avLst/>
              <a:gdLst/>
              <a:ahLst/>
              <a:cxnLst/>
              <a:rect r="r" b="b" t="t" l="l"/>
              <a:pathLst>
                <a:path h="1903984" w="1586738">
                  <a:moveTo>
                    <a:pt x="0" y="0"/>
                  </a:moveTo>
                  <a:lnTo>
                    <a:pt x="1586738" y="0"/>
                  </a:lnTo>
                  <a:lnTo>
                    <a:pt x="1586738" y="1903984"/>
                  </a:lnTo>
                  <a:lnTo>
                    <a:pt x="0" y="19039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" r="1" b="-2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260998" y="4602956"/>
            <a:ext cx="2644528" cy="349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Identify Job Skills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60998" y="5114330"/>
            <a:ext cx="7452717" cy="456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Parsing job descriptions for essential and desirable competencies.</a:t>
            </a:r>
          </a:p>
        </p:txBody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832991" y="5812036"/>
            <a:ext cx="1190030" cy="1428006"/>
            <a:chOff x="0" y="0"/>
            <a:chExt cx="1586707" cy="1904008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1586738" cy="1903984"/>
            </a:xfrm>
            <a:custGeom>
              <a:avLst/>
              <a:gdLst/>
              <a:ahLst/>
              <a:cxnLst/>
              <a:rect r="r" b="b" t="t" l="l"/>
              <a:pathLst>
                <a:path h="1903984" w="1586738">
                  <a:moveTo>
                    <a:pt x="0" y="0"/>
                  </a:moveTo>
                  <a:lnTo>
                    <a:pt x="1586738" y="0"/>
                  </a:lnTo>
                  <a:lnTo>
                    <a:pt x="1586738" y="1903984"/>
                  </a:lnTo>
                  <a:lnTo>
                    <a:pt x="0" y="19039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" r="1" b="-2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2260998" y="6030962"/>
            <a:ext cx="3286869" cy="349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Compare and Recommend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260998" y="6542335"/>
            <a:ext cx="7452717" cy="456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Gap analysis and suggestion of missing, critical skills.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32991" y="7431584"/>
            <a:ext cx="8880722" cy="837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Our system ensures candidates are aware of the precise skills needed to excel in their desired roles.</a:t>
            </a:r>
          </a:p>
        </p:txBody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0303966" y="2956024"/>
            <a:ext cx="7160419" cy="7160419"/>
            <a:chOff x="0" y="0"/>
            <a:chExt cx="9547225" cy="9547225"/>
          </a:xfrm>
        </p:grpSpPr>
        <p:sp>
          <p:nvSpPr>
            <p:cNvPr name="Freeform 22" id="22" descr="preencoded.png"/>
            <p:cNvSpPr/>
            <p:nvPr/>
          </p:nvSpPr>
          <p:spPr>
            <a:xfrm flipH="false" flipV="false" rot="0">
              <a:off x="0" y="0"/>
              <a:ext cx="9547225" cy="9547225"/>
            </a:xfrm>
            <a:custGeom>
              <a:avLst/>
              <a:gdLst/>
              <a:ahLst/>
              <a:cxnLst/>
              <a:rect r="r" b="b" t="t" l="l"/>
              <a:pathLst>
                <a:path h="9547225" w="9547225">
                  <a:moveTo>
                    <a:pt x="0" y="0"/>
                  </a:moveTo>
                  <a:lnTo>
                    <a:pt x="9547225" y="0"/>
                  </a:lnTo>
                  <a:lnTo>
                    <a:pt x="9547225" y="9547225"/>
                  </a:lnTo>
                  <a:lnTo>
                    <a:pt x="0" y="9547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689521" y="503635"/>
            <a:ext cx="5636419" cy="475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How Skill Recommendation Works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89521" y="1316385"/>
            <a:ext cx="16908959" cy="372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The Skill Recommendation module employs a sophisticated algorithm to ensure accurate and relevant suggestions.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689521" y="1910357"/>
            <a:ext cx="16908959" cy="9227195"/>
            <a:chOff x="0" y="0"/>
            <a:chExt cx="22545278" cy="12302927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22545294" cy="12302871"/>
            </a:xfrm>
            <a:custGeom>
              <a:avLst/>
              <a:gdLst/>
              <a:ahLst/>
              <a:cxnLst/>
              <a:rect r="r" b="b" t="t" l="l"/>
              <a:pathLst>
                <a:path h="12302871" w="22545294">
                  <a:moveTo>
                    <a:pt x="0" y="0"/>
                  </a:moveTo>
                  <a:lnTo>
                    <a:pt x="22545294" y="0"/>
                  </a:lnTo>
                  <a:lnTo>
                    <a:pt x="22545294" y="12302871"/>
                  </a:lnTo>
                  <a:lnTo>
                    <a:pt x="0" y="123028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9" r="0" b="-2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388859" y="5643354"/>
            <a:ext cx="3499095" cy="832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4"/>
              </a:lnSpc>
            </a:pPr>
            <a:r>
              <a:rPr lang="en-US" sz="1500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Skill Comparison Algorithm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88859" y="6596821"/>
            <a:ext cx="3499095" cy="741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7"/>
              </a:lnSpc>
            </a:pPr>
            <a:r>
              <a:rPr lang="en-US" sz="1312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Central processing unit for matching skills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82709" y="3779884"/>
            <a:ext cx="3254972" cy="425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4"/>
              </a:lnSpc>
            </a:pPr>
            <a:r>
              <a:rPr lang="en-US" sz="1500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Resume Extraction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92112" y="4326479"/>
            <a:ext cx="4036165" cy="741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7"/>
              </a:lnSpc>
            </a:pPr>
            <a:r>
              <a:rPr lang="en-US" sz="1312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Extract candidate skills from resume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22856" y="8519936"/>
            <a:ext cx="3254973" cy="425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4"/>
              </a:lnSpc>
            </a:pPr>
            <a:r>
              <a:rPr lang="en-US" sz="1500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Job Identification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32260" y="9066531"/>
            <a:ext cx="4036165" cy="375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7"/>
              </a:lnSpc>
            </a:pPr>
            <a:r>
              <a:rPr lang="en-US" sz="1312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Determine required job skills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78552" y="2884766"/>
            <a:ext cx="3254972" cy="425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4"/>
              </a:lnSpc>
            </a:pPr>
            <a:r>
              <a:rPr lang="en-US" sz="1500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Start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87956" y="3431361"/>
            <a:ext cx="4036165" cy="741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7"/>
              </a:lnSpc>
            </a:pPr>
            <a:r>
              <a:rPr lang="en-US" sz="131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Begin recommendation workflow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94214" y="9252305"/>
            <a:ext cx="2455215" cy="409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4"/>
              </a:lnSpc>
            </a:pPr>
            <a:r>
              <a:rPr lang="en-US" sz="1500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Identify Missing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565027" y="9798901"/>
            <a:ext cx="3513589" cy="367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7"/>
              </a:lnSpc>
            </a:pPr>
            <a:r>
              <a:rPr lang="en-US" sz="1312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Find skills gap for candidate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89521" y="11302007"/>
            <a:ext cx="16908959" cy="372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This systematic approach guarantees that every recommendation is data-driven and actionable, bridging the gap between current abilities and future potential.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1080046" y="1531887"/>
            <a:ext cx="6625829" cy="714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4"/>
              </a:lnSpc>
            </a:pPr>
            <a:r>
              <a:rPr lang="en-US" sz="4312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 Learning Path Integration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0046" y="2758529"/>
            <a:ext cx="16127909" cy="109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Beyond just recommending skills, our system goes a step further by integrating structured learning paths. For each suggested skill, the platform provides curated resources and developmental roadmaps.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3602534" y="4526012"/>
            <a:ext cx="4364236" cy="3872359"/>
            <a:chOff x="0" y="0"/>
            <a:chExt cx="5818982" cy="51631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5400" y="25400"/>
              <a:ext cx="5768086" cy="5112385"/>
            </a:xfrm>
            <a:custGeom>
              <a:avLst/>
              <a:gdLst/>
              <a:ahLst/>
              <a:cxnLst/>
              <a:rect r="r" b="b" t="t" l="l"/>
              <a:pathLst>
                <a:path h="5112385" w="5768086">
                  <a:moveTo>
                    <a:pt x="0" y="243840"/>
                  </a:moveTo>
                  <a:cubicBezTo>
                    <a:pt x="0" y="109220"/>
                    <a:pt x="109347" y="0"/>
                    <a:pt x="244094" y="0"/>
                  </a:cubicBezTo>
                  <a:lnTo>
                    <a:pt x="5523992" y="0"/>
                  </a:lnTo>
                  <a:cubicBezTo>
                    <a:pt x="5658866" y="0"/>
                    <a:pt x="5768086" y="109220"/>
                    <a:pt x="5768086" y="243840"/>
                  </a:cubicBezTo>
                  <a:lnTo>
                    <a:pt x="5768086" y="4868545"/>
                  </a:lnTo>
                  <a:cubicBezTo>
                    <a:pt x="5768086" y="5003165"/>
                    <a:pt x="5658739" y="5112385"/>
                    <a:pt x="5523992" y="5112385"/>
                  </a:cubicBezTo>
                  <a:lnTo>
                    <a:pt x="244094" y="5112385"/>
                  </a:lnTo>
                  <a:cubicBezTo>
                    <a:pt x="109220" y="5112385"/>
                    <a:pt x="0" y="5003165"/>
                    <a:pt x="0" y="4868545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818886" cy="5163185"/>
            </a:xfrm>
            <a:custGeom>
              <a:avLst/>
              <a:gdLst/>
              <a:ahLst/>
              <a:cxnLst/>
              <a:rect r="r" b="b" t="t" l="l"/>
              <a:pathLst>
                <a:path h="5163185" w="5818886">
                  <a:moveTo>
                    <a:pt x="0" y="269240"/>
                  </a:moveTo>
                  <a:cubicBezTo>
                    <a:pt x="0" y="120523"/>
                    <a:pt x="120650" y="0"/>
                    <a:pt x="269494" y="0"/>
                  </a:cubicBezTo>
                  <a:lnTo>
                    <a:pt x="5549392" y="0"/>
                  </a:lnTo>
                  <a:lnTo>
                    <a:pt x="5549392" y="25400"/>
                  </a:lnTo>
                  <a:lnTo>
                    <a:pt x="5549392" y="0"/>
                  </a:lnTo>
                  <a:cubicBezTo>
                    <a:pt x="5698236" y="0"/>
                    <a:pt x="5818886" y="120523"/>
                    <a:pt x="5818886" y="269240"/>
                  </a:cubicBezTo>
                  <a:lnTo>
                    <a:pt x="5793486" y="269240"/>
                  </a:lnTo>
                  <a:lnTo>
                    <a:pt x="5818886" y="269240"/>
                  </a:lnTo>
                  <a:lnTo>
                    <a:pt x="5818886" y="4893945"/>
                  </a:lnTo>
                  <a:lnTo>
                    <a:pt x="5793486" y="4893945"/>
                  </a:lnTo>
                  <a:lnTo>
                    <a:pt x="5818886" y="4893945"/>
                  </a:lnTo>
                  <a:cubicBezTo>
                    <a:pt x="5818886" y="5042662"/>
                    <a:pt x="5698236" y="5163185"/>
                    <a:pt x="5549392" y="5163185"/>
                  </a:cubicBezTo>
                  <a:lnTo>
                    <a:pt x="5549392" y="5137785"/>
                  </a:lnTo>
                  <a:lnTo>
                    <a:pt x="5549392" y="5163185"/>
                  </a:lnTo>
                  <a:lnTo>
                    <a:pt x="269494" y="5163185"/>
                  </a:lnTo>
                  <a:lnTo>
                    <a:pt x="269494" y="5137785"/>
                  </a:lnTo>
                  <a:lnTo>
                    <a:pt x="269494" y="5163185"/>
                  </a:lnTo>
                  <a:cubicBezTo>
                    <a:pt x="120650" y="5163185"/>
                    <a:pt x="0" y="5042662"/>
                    <a:pt x="0" y="4893945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4893945"/>
                  </a:lnTo>
                  <a:lnTo>
                    <a:pt x="25400" y="4893945"/>
                  </a:lnTo>
                  <a:lnTo>
                    <a:pt x="50800" y="4893945"/>
                  </a:lnTo>
                  <a:cubicBezTo>
                    <a:pt x="50800" y="5014595"/>
                    <a:pt x="148717" y="5112385"/>
                    <a:pt x="269494" y="5112385"/>
                  </a:cubicBezTo>
                  <a:lnTo>
                    <a:pt x="5549392" y="5112385"/>
                  </a:lnTo>
                  <a:cubicBezTo>
                    <a:pt x="5670169" y="5112385"/>
                    <a:pt x="5768086" y="5014595"/>
                    <a:pt x="5768086" y="4893945"/>
                  </a:cubicBezTo>
                  <a:lnTo>
                    <a:pt x="5768086" y="269240"/>
                  </a:lnTo>
                  <a:cubicBezTo>
                    <a:pt x="5768086" y="148590"/>
                    <a:pt x="5670169" y="50800"/>
                    <a:pt x="5549392" y="50800"/>
                  </a:cubicBezTo>
                  <a:lnTo>
                    <a:pt x="269494" y="50800"/>
                  </a:lnTo>
                  <a:lnTo>
                    <a:pt x="269494" y="25400"/>
                  </a:lnTo>
                  <a:lnTo>
                    <a:pt x="269494" y="50800"/>
                  </a:lnTo>
                  <a:cubicBezTo>
                    <a:pt x="148717" y="50800"/>
                    <a:pt x="50800" y="148590"/>
                    <a:pt x="50800" y="269240"/>
                  </a:cubicBezTo>
                  <a:close/>
                </a:path>
              </a:pathLst>
            </a:custGeom>
            <a:solidFill>
              <a:srgbClr val="16FFB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3583484" y="4545062"/>
            <a:ext cx="152400" cy="3834259"/>
            <a:chOff x="0" y="0"/>
            <a:chExt cx="203200" cy="511234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3200" cy="5112385"/>
            </a:xfrm>
            <a:custGeom>
              <a:avLst/>
              <a:gdLst/>
              <a:ahLst/>
              <a:cxnLst/>
              <a:rect r="r" b="b" t="t" l="l"/>
              <a:pathLst>
                <a:path h="5112385" w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5010785"/>
                  </a:lnTo>
                  <a:cubicBezTo>
                    <a:pt x="203200" y="5066919"/>
                    <a:pt x="157734" y="5112385"/>
                    <a:pt x="101600" y="5112385"/>
                  </a:cubicBezTo>
                  <a:cubicBezTo>
                    <a:pt x="45466" y="5112385"/>
                    <a:pt x="0" y="5066919"/>
                    <a:pt x="0" y="5010785"/>
                  </a:cubicBezTo>
                  <a:close/>
                </a:path>
              </a:pathLst>
            </a:custGeom>
            <a:solidFill>
              <a:srgbClr val="16FFB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4082504" y="4863107"/>
            <a:ext cx="3518595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Personalised Roadmaps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82504" y="5952679"/>
            <a:ext cx="3518595" cy="2080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Tailored learning paths for each recommended skill, guiding users step-by-step.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8237190" y="4526012"/>
            <a:ext cx="4364385" cy="3872359"/>
            <a:chOff x="0" y="0"/>
            <a:chExt cx="5819180" cy="516314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25400" y="25400"/>
              <a:ext cx="5768340" cy="5112385"/>
            </a:xfrm>
            <a:custGeom>
              <a:avLst/>
              <a:gdLst/>
              <a:ahLst/>
              <a:cxnLst/>
              <a:rect r="r" b="b" t="t" l="l"/>
              <a:pathLst>
                <a:path h="5112385" w="5768340">
                  <a:moveTo>
                    <a:pt x="0" y="243840"/>
                  </a:moveTo>
                  <a:cubicBezTo>
                    <a:pt x="0" y="109220"/>
                    <a:pt x="109347" y="0"/>
                    <a:pt x="244094" y="0"/>
                  </a:cubicBezTo>
                  <a:lnTo>
                    <a:pt x="5524246" y="0"/>
                  </a:lnTo>
                  <a:cubicBezTo>
                    <a:pt x="5659120" y="0"/>
                    <a:pt x="5768340" y="109220"/>
                    <a:pt x="5768340" y="243840"/>
                  </a:cubicBezTo>
                  <a:lnTo>
                    <a:pt x="5768340" y="4868545"/>
                  </a:lnTo>
                  <a:cubicBezTo>
                    <a:pt x="5768340" y="5003165"/>
                    <a:pt x="5658993" y="5112385"/>
                    <a:pt x="5524246" y="5112385"/>
                  </a:cubicBezTo>
                  <a:lnTo>
                    <a:pt x="244094" y="5112385"/>
                  </a:lnTo>
                  <a:cubicBezTo>
                    <a:pt x="109220" y="5112385"/>
                    <a:pt x="0" y="5003165"/>
                    <a:pt x="0" y="4868545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819140" cy="5163185"/>
            </a:xfrm>
            <a:custGeom>
              <a:avLst/>
              <a:gdLst/>
              <a:ahLst/>
              <a:cxnLst/>
              <a:rect r="r" b="b" t="t" l="l"/>
              <a:pathLst>
                <a:path h="5163185" w="5819140">
                  <a:moveTo>
                    <a:pt x="0" y="269240"/>
                  </a:moveTo>
                  <a:cubicBezTo>
                    <a:pt x="0" y="120523"/>
                    <a:pt x="120650" y="0"/>
                    <a:pt x="269494" y="0"/>
                  </a:cubicBezTo>
                  <a:lnTo>
                    <a:pt x="5549646" y="0"/>
                  </a:lnTo>
                  <a:lnTo>
                    <a:pt x="5549646" y="25400"/>
                  </a:lnTo>
                  <a:lnTo>
                    <a:pt x="5549646" y="0"/>
                  </a:lnTo>
                  <a:cubicBezTo>
                    <a:pt x="5698490" y="0"/>
                    <a:pt x="5819140" y="120523"/>
                    <a:pt x="5819140" y="269240"/>
                  </a:cubicBezTo>
                  <a:lnTo>
                    <a:pt x="5793740" y="269240"/>
                  </a:lnTo>
                  <a:lnTo>
                    <a:pt x="5819140" y="269240"/>
                  </a:lnTo>
                  <a:lnTo>
                    <a:pt x="5819140" y="4893945"/>
                  </a:lnTo>
                  <a:lnTo>
                    <a:pt x="5793740" y="4893945"/>
                  </a:lnTo>
                  <a:lnTo>
                    <a:pt x="5819140" y="4893945"/>
                  </a:lnTo>
                  <a:cubicBezTo>
                    <a:pt x="5819140" y="5042662"/>
                    <a:pt x="5698490" y="5163185"/>
                    <a:pt x="5549646" y="5163185"/>
                  </a:cubicBezTo>
                  <a:lnTo>
                    <a:pt x="5549646" y="5137785"/>
                  </a:lnTo>
                  <a:lnTo>
                    <a:pt x="5549646" y="5163185"/>
                  </a:lnTo>
                  <a:lnTo>
                    <a:pt x="269494" y="5163185"/>
                  </a:lnTo>
                  <a:lnTo>
                    <a:pt x="269494" y="5137785"/>
                  </a:lnTo>
                  <a:lnTo>
                    <a:pt x="269494" y="5163185"/>
                  </a:lnTo>
                  <a:cubicBezTo>
                    <a:pt x="120650" y="5163185"/>
                    <a:pt x="0" y="5042662"/>
                    <a:pt x="0" y="4893945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4893945"/>
                  </a:lnTo>
                  <a:lnTo>
                    <a:pt x="25400" y="4893945"/>
                  </a:lnTo>
                  <a:lnTo>
                    <a:pt x="50800" y="4893945"/>
                  </a:lnTo>
                  <a:cubicBezTo>
                    <a:pt x="50800" y="5014595"/>
                    <a:pt x="148717" y="5112385"/>
                    <a:pt x="269494" y="5112385"/>
                  </a:cubicBezTo>
                  <a:lnTo>
                    <a:pt x="5549646" y="5112385"/>
                  </a:lnTo>
                  <a:cubicBezTo>
                    <a:pt x="5670423" y="5112385"/>
                    <a:pt x="5768340" y="5014595"/>
                    <a:pt x="5768340" y="4893945"/>
                  </a:cubicBezTo>
                  <a:lnTo>
                    <a:pt x="5768340" y="269240"/>
                  </a:lnTo>
                  <a:cubicBezTo>
                    <a:pt x="5768340" y="148590"/>
                    <a:pt x="5670423" y="50800"/>
                    <a:pt x="5549646" y="50800"/>
                  </a:cubicBezTo>
                  <a:lnTo>
                    <a:pt x="269494" y="50800"/>
                  </a:lnTo>
                  <a:lnTo>
                    <a:pt x="269494" y="25400"/>
                  </a:lnTo>
                  <a:lnTo>
                    <a:pt x="269494" y="50800"/>
                  </a:lnTo>
                  <a:cubicBezTo>
                    <a:pt x="148717" y="50800"/>
                    <a:pt x="50800" y="148590"/>
                    <a:pt x="50800" y="269240"/>
                  </a:cubicBezTo>
                  <a:close/>
                </a:path>
              </a:pathLst>
            </a:custGeom>
            <a:solidFill>
              <a:srgbClr val="29DDD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8218140" y="4545062"/>
            <a:ext cx="152400" cy="3834259"/>
            <a:chOff x="0" y="0"/>
            <a:chExt cx="203200" cy="511234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03200" cy="5112385"/>
            </a:xfrm>
            <a:custGeom>
              <a:avLst/>
              <a:gdLst/>
              <a:ahLst/>
              <a:cxnLst/>
              <a:rect r="r" b="b" t="t" l="l"/>
              <a:pathLst>
                <a:path h="5112385" w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5010785"/>
                  </a:lnTo>
                  <a:cubicBezTo>
                    <a:pt x="203200" y="5066919"/>
                    <a:pt x="157734" y="5112385"/>
                    <a:pt x="101600" y="5112385"/>
                  </a:cubicBezTo>
                  <a:cubicBezTo>
                    <a:pt x="45466" y="5112385"/>
                    <a:pt x="0" y="5066919"/>
                    <a:pt x="0" y="5010785"/>
                  </a:cubicBezTo>
                  <a:close/>
                </a:path>
              </a:pathLst>
            </a:custGeom>
            <a:solidFill>
              <a:srgbClr val="29DDD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0" id="20"/>
          <p:cNvSpPr txBox="true"/>
          <p:nvPr/>
        </p:nvSpPr>
        <p:spPr>
          <a:xfrm rot="0">
            <a:off x="8717161" y="4863107"/>
            <a:ext cx="3429000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Curated Resources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717161" y="5524054"/>
            <a:ext cx="3518744" cy="2080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Access to relevant courses, articles, tutorials, and certifications.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2871996" y="4526012"/>
            <a:ext cx="4364385" cy="3872359"/>
            <a:chOff x="0" y="0"/>
            <a:chExt cx="5819180" cy="516314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25400" y="25400"/>
              <a:ext cx="5768340" cy="5112385"/>
            </a:xfrm>
            <a:custGeom>
              <a:avLst/>
              <a:gdLst/>
              <a:ahLst/>
              <a:cxnLst/>
              <a:rect r="r" b="b" t="t" l="l"/>
              <a:pathLst>
                <a:path h="5112385" w="5768340">
                  <a:moveTo>
                    <a:pt x="0" y="243840"/>
                  </a:moveTo>
                  <a:cubicBezTo>
                    <a:pt x="0" y="109220"/>
                    <a:pt x="109347" y="0"/>
                    <a:pt x="244094" y="0"/>
                  </a:cubicBezTo>
                  <a:lnTo>
                    <a:pt x="5524246" y="0"/>
                  </a:lnTo>
                  <a:cubicBezTo>
                    <a:pt x="5659120" y="0"/>
                    <a:pt x="5768340" y="109220"/>
                    <a:pt x="5768340" y="243840"/>
                  </a:cubicBezTo>
                  <a:lnTo>
                    <a:pt x="5768340" y="4868545"/>
                  </a:lnTo>
                  <a:cubicBezTo>
                    <a:pt x="5768340" y="5003165"/>
                    <a:pt x="5658993" y="5112385"/>
                    <a:pt x="5524246" y="5112385"/>
                  </a:cubicBezTo>
                  <a:lnTo>
                    <a:pt x="244094" y="5112385"/>
                  </a:lnTo>
                  <a:cubicBezTo>
                    <a:pt x="109220" y="5112385"/>
                    <a:pt x="0" y="5003165"/>
                    <a:pt x="0" y="4868545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819140" cy="5163185"/>
            </a:xfrm>
            <a:custGeom>
              <a:avLst/>
              <a:gdLst/>
              <a:ahLst/>
              <a:cxnLst/>
              <a:rect r="r" b="b" t="t" l="l"/>
              <a:pathLst>
                <a:path h="5163185" w="5819140">
                  <a:moveTo>
                    <a:pt x="0" y="269240"/>
                  </a:moveTo>
                  <a:cubicBezTo>
                    <a:pt x="0" y="120523"/>
                    <a:pt x="120650" y="0"/>
                    <a:pt x="269494" y="0"/>
                  </a:cubicBezTo>
                  <a:lnTo>
                    <a:pt x="5549646" y="0"/>
                  </a:lnTo>
                  <a:lnTo>
                    <a:pt x="5549646" y="25400"/>
                  </a:lnTo>
                  <a:lnTo>
                    <a:pt x="5549646" y="0"/>
                  </a:lnTo>
                  <a:cubicBezTo>
                    <a:pt x="5698490" y="0"/>
                    <a:pt x="5819140" y="120523"/>
                    <a:pt x="5819140" y="269240"/>
                  </a:cubicBezTo>
                  <a:lnTo>
                    <a:pt x="5793740" y="269240"/>
                  </a:lnTo>
                  <a:lnTo>
                    <a:pt x="5819140" y="269240"/>
                  </a:lnTo>
                  <a:lnTo>
                    <a:pt x="5819140" y="4893945"/>
                  </a:lnTo>
                  <a:lnTo>
                    <a:pt x="5793740" y="4893945"/>
                  </a:lnTo>
                  <a:lnTo>
                    <a:pt x="5819140" y="4893945"/>
                  </a:lnTo>
                  <a:cubicBezTo>
                    <a:pt x="5819140" y="5042662"/>
                    <a:pt x="5698490" y="5163185"/>
                    <a:pt x="5549646" y="5163185"/>
                  </a:cubicBezTo>
                  <a:lnTo>
                    <a:pt x="5549646" y="5137785"/>
                  </a:lnTo>
                  <a:lnTo>
                    <a:pt x="5549646" y="5163185"/>
                  </a:lnTo>
                  <a:lnTo>
                    <a:pt x="269494" y="5163185"/>
                  </a:lnTo>
                  <a:lnTo>
                    <a:pt x="269494" y="5137785"/>
                  </a:lnTo>
                  <a:lnTo>
                    <a:pt x="269494" y="5163185"/>
                  </a:lnTo>
                  <a:cubicBezTo>
                    <a:pt x="120650" y="5163185"/>
                    <a:pt x="0" y="5042662"/>
                    <a:pt x="0" y="4893945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4893945"/>
                  </a:lnTo>
                  <a:lnTo>
                    <a:pt x="25400" y="4893945"/>
                  </a:lnTo>
                  <a:lnTo>
                    <a:pt x="50800" y="4893945"/>
                  </a:lnTo>
                  <a:cubicBezTo>
                    <a:pt x="50800" y="5014595"/>
                    <a:pt x="148717" y="5112385"/>
                    <a:pt x="269494" y="5112385"/>
                  </a:cubicBezTo>
                  <a:lnTo>
                    <a:pt x="5549646" y="5112385"/>
                  </a:lnTo>
                  <a:cubicBezTo>
                    <a:pt x="5670423" y="5112385"/>
                    <a:pt x="5768340" y="5014595"/>
                    <a:pt x="5768340" y="4893945"/>
                  </a:cubicBezTo>
                  <a:lnTo>
                    <a:pt x="5768340" y="269240"/>
                  </a:lnTo>
                  <a:cubicBezTo>
                    <a:pt x="5768340" y="148590"/>
                    <a:pt x="5670423" y="50800"/>
                    <a:pt x="5549646" y="50800"/>
                  </a:cubicBezTo>
                  <a:lnTo>
                    <a:pt x="269494" y="50800"/>
                  </a:lnTo>
                  <a:lnTo>
                    <a:pt x="269494" y="25400"/>
                  </a:lnTo>
                  <a:lnTo>
                    <a:pt x="269494" y="50800"/>
                  </a:lnTo>
                  <a:cubicBezTo>
                    <a:pt x="148717" y="50800"/>
                    <a:pt x="50800" y="148590"/>
                    <a:pt x="50800" y="269240"/>
                  </a:cubicBezTo>
                  <a:close/>
                </a:path>
              </a:pathLst>
            </a:custGeom>
            <a:solidFill>
              <a:srgbClr val="37A7E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5" id="25"/>
          <p:cNvGrpSpPr/>
          <p:nvPr/>
        </p:nvGrpSpPr>
        <p:grpSpPr>
          <a:xfrm rot="0">
            <a:off x="12852946" y="4545062"/>
            <a:ext cx="152400" cy="3834259"/>
            <a:chOff x="0" y="0"/>
            <a:chExt cx="203200" cy="511234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03200" cy="5112385"/>
            </a:xfrm>
            <a:custGeom>
              <a:avLst/>
              <a:gdLst/>
              <a:ahLst/>
              <a:cxnLst/>
              <a:rect r="r" b="b" t="t" l="l"/>
              <a:pathLst>
                <a:path h="5112385" w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5010785"/>
                  </a:lnTo>
                  <a:cubicBezTo>
                    <a:pt x="203200" y="5066919"/>
                    <a:pt x="157734" y="5112385"/>
                    <a:pt x="101600" y="5112385"/>
                  </a:cubicBezTo>
                  <a:cubicBezTo>
                    <a:pt x="45466" y="5112385"/>
                    <a:pt x="0" y="5066919"/>
                    <a:pt x="0" y="5010785"/>
                  </a:cubicBezTo>
                  <a:close/>
                </a:path>
              </a:pathLst>
            </a:custGeom>
            <a:solidFill>
              <a:srgbClr val="37A7E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7" id="27"/>
          <p:cNvSpPr txBox="true"/>
          <p:nvPr/>
        </p:nvSpPr>
        <p:spPr>
          <a:xfrm rot="0">
            <a:off x="13351966" y="4863107"/>
            <a:ext cx="3518744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Continuous Development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351966" y="5952679"/>
            <a:ext cx="3518744" cy="1586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Fostering a culture of lifelong learning and skill acquisition.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640110" y="474315"/>
            <a:ext cx="3845570" cy="43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499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Resume Uploading Phase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0110" y="1218010"/>
            <a:ext cx="17007780" cy="349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43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To facilitate the recommendation process, we have implemented a robust and intuitive resume uploading and processing mechanism. This feature is available for both HR professionals and individual candidates.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640110" y="1773436"/>
            <a:ext cx="8389590" cy="8389590"/>
            <a:chOff x="0" y="0"/>
            <a:chExt cx="11186120" cy="1118612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11186160" cy="11186160"/>
            </a:xfrm>
            <a:custGeom>
              <a:avLst/>
              <a:gdLst/>
              <a:ahLst/>
              <a:cxnLst/>
              <a:rect r="r" b="b" t="t" l="l"/>
              <a:pathLst>
                <a:path h="11186160" w="11186160">
                  <a:moveTo>
                    <a:pt x="0" y="0"/>
                  </a:moveTo>
                  <a:lnTo>
                    <a:pt x="11186160" y="0"/>
                  </a:lnTo>
                  <a:lnTo>
                    <a:pt x="11186160" y="11186160"/>
                  </a:lnTo>
                  <a:lnTo>
                    <a:pt x="0" y="11186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640110" y="10317361"/>
            <a:ext cx="2032397" cy="28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562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For HR Teams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40110" y="10652521"/>
            <a:ext cx="8389590" cy="349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43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Streamlined resume ingestion for efficient talent pipeline management.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9258300" y="1773436"/>
            <a:ext cx="8389590" cy="8389590"/>
            <a:chOff x="0" y="0"/>
            <a:chExt cx="11186120" cy="11186120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11186160" cy="11186160"/>
            </a:xfrm>
            <a:custGeom>
              <a:avLst/>
              <a:gdLst/>
              <a:ahLst/>
              <a:cxnLst/>
              <a:rect r="r" b="b" t="t" l="l"/>
              <a:pathLst>
                <a:path h="11186160" w="11186160">
                  <a:moveTo>
                    <a:pt x="0" y="0"/>
                  </a:moveTo>
                  <a:lnTo>
                    <a:pt x="11186160" y="0"/>
                  </a:lnTo>
                  <a:lnTo>
                    <a:pt x="11186160" y="11186160"/>
                  </a:lnTo>
                  <a:lnTo>
                    <a:pt x="0" y="11186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9258300" y="10317361"/>
            <a:ext cx="2032397" cy="28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562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For Candidates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58300" y="10652521"/>
            <a:ext cx="8389590" cy="349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43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Easy and quick resume submission to kickstart their skill development journey.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40110" y="11150799"/>
            <a:ext cx="17007780" cy="349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43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The system quickly extracts key information, setting the stage for accurate skill analysis.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1080046" y="1763911"/>
            <a:ext cx="5486400" cy="714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4"/>
              </a:lnSpc>
            </a:pPr>
            <a:r>
              <a:rPr lang="en-US" sz="4312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Resume Processing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0046" y="2990552"/>
            <a:ext cx="16127909" cy="59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Once a resume is uploaded, our sophisticated backend processes it with precision to extract all relevant skill data.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70521" y="3926681"/>
            <a:ext cx="16146959" cy="4577358"/>
            <a:chOff x="0" y="0"/>
            <a:chExt cx="21529278" cy="61031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529294" cy="6103112"/>
            </a:xfrm>
            <a:custGeom>
              <a:avLst/>
              <a:gdLst/>
              <a:ahLst/>
              <a:cxnLst/>
              <a:rect r="r" b="b" t="t" l="l"/>
              <a:pathLst>
                <a:path h="6103112" w="21529294">
                  <a:moveTo>
                    <a:pt x="0" y="629920"/>
                  </a:moveTo>
                  <a:cubicBezTo>
                    <a:pt x="0" y="281940"/>
                    <a:pt x="282829" y="0"/>
                    <a:pt x="631698" y="0"/>
                  </a:cubicBezTo>
                  <a:lnTo>
                    <a:pt x="20897596" y="0"/>
                  </a:lnTo>
                  <a:lnTo>
                    <a:pt x="20897596" y="12700"/>
                  </a:lnTo>
                  <a:lnTo>
                    <a:pt x="20897596" y="0"/>
                  </a:lnTo>
                  <a:cubicBezTo>
                    <a:pt x="21246464" y="0"/>
                    <a:pt x="21529294" y="281940"/>
                    <a:pt x="21529294" y="629920"/>
                  </a:cubicBezTo>
                  <a:lnTo>
                    <a:pt x="21516594" y="629920"/>
                  </a:lnTo>
                  <a:lnTo>
                    <a:pt x="21529294" y="629920"/>
                  </a:lnTo>
                  <a:lnTo>
                    <a:pt x="21529294" y="5473192"/>
                  </a:lnTo>
                  <a:lnTo>
                    <a:pt x="21516594" y="5473192"/>
                  </a:lnTo>
                  <a:lnTo>
                    <a:pt x="21529294" y="5473192"/>
                  </a:lnTo>
                  <a:cubicBezTo>
                    <a:pt x="21529294" y="5821172"/>
                    <a:pt x="21246464" y="6103112"/>
                    <a:pt x="20897596" y="6103112"/>
                  </a:cubicBezTo>
                  <a:lnTo>
                    <a:pt x="20897596" y="6090412"/>
                  </a:lnTo>
                  <a:lnTo>
                    <a:pt x="20897596" y="6103112"/>
                  </a:lnTo>
                  <a:lnTo>
                    <a:pt x="631698" y="6103112"/>
                  </a:lnTo>
                  <a:lnTo>
                    <a:pt x="631698" y="6090412"/>
                  </a:lnTo>
                  <a:lnTo>
                    <a:pt x="631698" y="6103112"/>
                  </a:lnTo>
                  <a:cubicBezTo>
                    <a:pt x="282829" y="6103112"/>
                    <a:pt x="0" y="5821172"/>
                    <a:pt x="0" y="5473192"/>
                  </a:cubicBezTo>
                  <a:lnTo>
                    <a:pt x="0" y="629920"/>
                  </a:lnTo>
                  <a:lnTo>
                    <a:pt x="12700" y="629920"/>
                  </a:lnTo>
                  <a:lnTo>
                    <a:pt x="0" y="629920"/>
                  </a:lnTo>
                  <a:moveTo>
                    <a:pt x="25400" y="629920"/>
                  </a:moveTo>
                  <a:lnTo>
                    <a:pt x="25400" y="5473192"/>
                  </a:lnTo>
                  <a:lnTo>
                    <a:pt x="12700" y="5473192"/>
                  </a:lnTo>
                  <a:lnTo>
                    <a:pt x="25400" y="5473192"/>
                  </a:lnTo>
                  <a:cubicBezTo>
                    <a:pt x="25400" y="5806948"/>
                    <a:pt x="296799" y="6077712"/>
                    <a:pt x="631698" y="6077712"/>
                  </a:cubicBezTo>
                  <a:lnTo>
                    <a:pt x="20897596" y="6077712"/>
                  </a:lnTo>
                  <a:cubicBezTo>
                    <a:pt x="21232495" y="6077712"/>
                    <a:pt x="21503894" y="5807075"/>
                    <a:pt x="21503894" y="5473192"/>
                  </a:cubicBezTo>
                  <a:lnTo>
                    <a:pt x="21503894" y="629920"/>
                  </a:lnTo>
                  <a:cubicBezTo>
                    <a:pt x="21503894" y="296164"/>
                    <a:pt x="21232495" y="25400"/>
                    <a:pt x="20897596" y="25400"/>
                  </a:cubicBezTo>
                  <a:lnTo>
                    <a:pt x="631698" y="25400"/>
                  </a:lnTo>
                  <a:lnTo>
                    <a:pt x="631698" y="12700"/>
                  </a:lnTo>
                  <a:lnTo>
                    <a:pt x="631698" y="25400"/>
                  </a:lnTo>
                  <a:cubicBezTo>
                    <a:pt x="296799" y="25400"/>
                    <a:pt x="25400" y="296037"/>
                    <a:pt x="25400" y="629920"/>
                  </a:cubicBezTo>
                  <a:close/>
                </a:path>
              </a:pathLst>
            </a:custGeom>
            <a:solidFill>
              <a:srgbClr val="FFFFFF">
                <a:alpha val="549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099096" y="3955256"/>
            <a:ext cx="16089809" cy="1376958"/>
            <a:chOff x="0" y="0"/>
            <a:chExt cx="21453078" cy="183594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453094" cy="1835912"/>
            </a:xfrm>
            <a:custGeom>
              <a:avLst/>
              <a:gdLst/>
              <a:ahLst/>
              <a:cxnLst/>
              <a:rect r="r" b="b" t="t" l="l"/>
              <a:pathLst>
                <a:path h="1835912" w="21453094">
                  <a:moveTo>
                    <a:pt x="0" y="0"/>
                  </a:moveTo>
                  <a:lnTo>
                    <a:pt x="21453094" y="0"/>
                  </a:lnTo>
                  <a:lnTo>
                    <a:pt x="21453094" y="1835912"/>
                  </a:lnTo>
                  <a:lnTo>
                    <a:pt x="0" y="1835912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1407616" y="4045149"/>
            <a:ext cx="4205139" cy="59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 b="true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Stage 1: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239321" y="4045149"/>
            <a:ext cx="10641062" cy="109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Data Extraction: Identifying key textual elements related to skills and experiences.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99096" y="5332214"/>
            <a:ext cx="16089809" cy="883146"/>
            <a:chOff x="0" y="0"/>
            <a:chExt cx="21453078" cy="117752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453094" cy="1177544"/>
            </a:xfrm>
            <a:custGeom>
              <a:avLst/>
              <a:gdLst/>
              <a:ahLst/>
              <a:cxnLst/>
              <a:rect r="r" b="b" t="t" l="l"/>
              <a:pathLst>
                <a:path h="1177544" w="21453094">
                  <a:moveTo>
                    <a:pt x="0" y="0"/>
                  </a:moveTo>
                  <a:lnTo>
                    <a:pt x="21453094" y="0"/>
                  </a:lnTo>
                  <a:lnTo>
                    <a:pt x="21453094" y="1177544"/>
                  </a:lnTo>
                  <a:lnTo>
                    <a:pt x="0" y="11775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1407616" y="5422106"/>
            <a:ext cx="4205139" cy="59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 b="true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Stage 2: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239321" y="5422106"/>
            <a:ext cx="10641062" cy="59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Skill Parsing: Categorising and standardising identified skills.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99096" y="6215360"/>
            <a:ext cx="16089809" cy="1376958"/>
            <a:chOff x="0" y="0"/>
            <a:chExt cx="21453078" cy="183594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1453094" cy="1835912"/>
            </a:xfrm>
            <a:custGeom>
              <a:avLst/>
              <a:gdLst/>
              <a:ahLst/>
              <a:cxnLst/>
              <a:rect r="r" b="b" t="t" l="l"/>
              <a:pathLst>
                <a:path h="1835912" w="21453094">
                  <a:moveTo>
                    <a:pt x="0" y="0"/>
                  </a:moveTo>
                  <a:lnTo>
                    <a:pt x="21453094" y="0"/>
                  </a:lnTo>
                  <a:lnTo>
                    <a:pt x="21453094" y="1835912"/>
                  </a:lnTo>
                  <a:lnTo>
                    <a:pt x="0" y="1835912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0" id="20"/>
          <p:cNvSpPr txBox="true"/>
          <p:nvPr/>
        </p:nvSpPr>
        <p:spPr>
          <a:xfrm rot="0">
            <a:off x="1407616" y="6305252"/>
            <a:ext cx="4205139" cy="59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 b="true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Stage 3: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239321" y="6305252"/>
            <a:ext cx="10641062" cy="109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Validation: Cross-referencing extracted skills against a comprehensive skill taxonomy.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099096" y="7592317"/>
            <a:ext cx="16089809" cy="883146"/>
            <a:chOff x="0" y="0"/>
            <a:chExt cx="21453078" cy="117752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1453094" cy="1177544"/>
            </a:xfrm>
            <a:custGeom>
              <a:avLst/>
              <a:gdLst/>
              <a:ahLst/>
              <a:cxnLst/>
              <a:rect r="r" b="b" t="t" l="l"/>
              <a:pathLst>
                <a:path h="1177544" w="21453094">
                  <a:moveTo>
                    <a:pt x="0" y="0"/>
                  </a:moveTo>
                  <a:lnTo>
                    <a:pt x="21453094" y="0"/>
                  </a:lnTo>
                  <a:lnTo>
                    <a:pt x="21453094" y="1177544"/>
                  </a:lnTo>
                  <a:lnTo>
                    <a:pt x="0" y="11775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4" id="24"/>
          <p:cNvSpPr txBox="true"/>
          <p:nvPr/>
        </p:nvSpPr>
        <p:spPr>
          <a:xfrm rot="0">
            <a:off x="1407616" y="7682210"/>
            <a:ext cx="4205139" cy="59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 b="true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Stage 4: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239321" y="7682210"/>
            <a:ext cx="10641062" cy="59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Database Integration: Storing processed skill data for further analysis.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1080046" y="1169491"/>
            <a:ext cx="5634781" cy="714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4"/>
              </a:lnSpc>
            </a:pPr>
            <a:r>
              <a:rPr lang="en-US" sz="4312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Future Enhancements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0046" y="2241797"/>
            <a:ext cx="16127909" cy="109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We are committed to continuous improvement and have an exciting roadmap for evolving the Skill Recommendation Engine.</a:t>
            </a:r>
          </a:p>
        </p:txBody>
      </p:sp>
      <p:sp>
        <p:nvSpPr>
          <p:cNvPr name="Freeform 8" id="8" descr="preencoded.png"/>
          <p:cNvSpPr/>
          <p:nvPr/>
        </p:nvSpPr>
        <p:spPr>
          <a:xfrm flipH="false" flipV="false" rot="0">
            <a:off x="1080046" y="3719810"/>
            <a:ext cx="308521" cy="308521"/>
          </a:xfrm>
          <a:custGeom>
            <a:avLst/>
            <a:gdLst/>
            <a:ahLst/>
            <a:cxnLst/>
            <a:rect r="r" b="b" t="t" l="l"/>
            <a:pathLst>
              <a:path h="308521" w="308521">
                <a:moveTo>
                  <a:pt x="0" y="0"/>
                </a:moveTo>
                <a:lnTo>
                  <a:pt x="308521" y="0"/>
                </a:lnTo>
                <a:lnTo>
                  <a:pt x="308521" y="308521"/>
                </a:lnTo>
                <a:lnTo>
                  <a:pt x="0" y="3085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090" t="0" r="-909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80046" y="4167634"/>
            <a:ext cx="7909620" cy="38100"/>
            <a:chOff x="0" y="0"/>
            <a:chExt cx="10546160" cy="50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546207" cy="50800"/>
            </a:xfrm>
            <a:custGeom>
              <a:avLst/>
              <a:gdLst/>
              <a:ahLst/>
              <a:cxnLst/>
              <a:rect r="r" b="b" t="t" l="l"/>
              <a:pathLst>
                <a:path h="50800" w="10546207">
                  <a:moveTo>
                    <a:pt x="0" y="0"/>
                  </a:moveTo>
                  <a:lnTo>
                    <a:pt x="10546207" y="0"/>
                  </a:lnTo>
                  <a:lnTo>
                    <a:pt x="10546207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16FFB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1080046" y="4369445"/>
            <a:ext cx="3429000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Enhanced UI/UX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0046" y="4907013"/>
            <a:ext cx="7909620" cy="109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Improving user interface and experience for more intuitive navigation and interaction.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9298186" y="3719810"/>
            <a:ext cx="308521" cy="308521"/>
          </a:xfrm>
          <a:custGeom>
            <a:avLst/>
            <a:gdLst/>
            <a:ahLst/>
            <a:cxnLst/>
            <a:rect r="r" b="b" t="t" l="l"/>
            <a:pathLst>
              <a:path h="308521" w="308521">
                <a:moveTo>
                  <a:pt x="0" y="0"/>
                </a:moveTo>
                <a:lnTo>
                  <a:pt x="308522" y="0"/>
                </a:lnTo>
                <a:lnTo>
                  <a:pt x="308522" y="308521"/>
                </a:lnTo>
                <a:lnTo>
                  <a:pt x="0" y="3085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298186" y="4167634"/>
            <a:ext cx="7909769" cy="38100"/>
            <a:chOff x="0" y="0"/>
            <a:chExt cx="10546358" cy="50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546334" cy="50800"/>
            </a:xfrm>
            <a:custGeom>
              <a:avLst/>
              <a:gdLst/>
              <a:ahLst/>
              <a:cxnLst/>
              <a:rect r="r" b="b" t="t" l="l"/>
              <a:pathLst>
                <a:path h="50800" w="10546334">
                  <a:moveTo>
                    <a:pt x="0" y="0"/>
                  </a:moveTo>
                  <a:lnTo>
                    <a:pt x="10546334" y="0"/>
                  </a:lnTo>
                  <a:lnTo>
                    <a:pt x="10546334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29DDD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9298186" y="4369445"/>
            <a:ext cx="3564731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Advanced NLP Models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98186" y="4907013"/>
            <a:ext cx="7909769" cy="109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Integrating state-of-the-art Natural Language Processing for deeper skill understanding.</a:t>
            </a:r>
          </a:p>
        </p:txBody>
      </p:sp>
      <p:sp>
        <p:nvSpPr>
          <p:cNvPr name="Freeform 18" id="18" descr="preencoded.png"/>
          <p:cNvSpPr/>
          <p:nvPr/>
        </p:nvSpPr>
        <p:spPr>
          <a:xfrm flipH="false" flipV="false" rot="0">
            <a:off x="1080046" y="6577905"/>
            <a:ext cx="308521" cy="308521"/>
          </a:xfrm>
          <a:custGeom>
            <a:avLst/>
            <a:gdLst/>
            <a:ahLst/>
            <a:cxnLst/>
            <a:rect r="r" b="b" t="t" l="l"/>
            <a:pathLst>
              <a:path h="308521" w="308521">
                <a:moveTo>
                  <a:pt x="0" y="0"/>
                </a:moveTo>
                <a:lnTo>
                  <a:pt x="308521" y="0"/>
                </a:lnTo>
                <a:lnTo>
                  <a:pt x="308521" y="308521"/>
                </a:lnTo>
                <a:lnTo>
                  <a:pt x="0" y="3085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090" t="0" r="-909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080046" y="7025729"/>
            <a:ext cx="7909620" cy="38100"/>
            <a:chOff x="0" y="0"/>
            <a:chExt cx="10546160" cy="50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546207" cy="50800"/>
            </a:xfrm>
            <a:custGeom>
              <a:avLst/>
              <a:gdLst/>
              <a:ahLst/>
              <a:cxnLst/>
              <a:rect r="r" b="b" t="t" l="l"/>
              <a:pathLst>
                <a:path h="50800" w="10546207">
                  <a:moveTo>
                    <a:pt x="0" y="0"/>
                  </a:moveTo>
                  <a:lnTo>
                    <a:pt x="10546207" y="0"/>
                  </a:lnTo>
                  <a:lnTo>
                    <a:pt x="10546207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37A7E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1" id="21"/>
          <p:cNvSpPr txBox="true"/>
          <p:nvPr/>
        </p:nvSpPr>
        <p:spPr>
          <a:xfrm rot="0">
            <a:off x="1080046" y="7227540"/>
            <a:ext cx="3776960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Interactive Dashboards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80046" y="7765107"/>
            <a:ext cx="7909620" cy="109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Developing dynamic dashboards for visualising skill gaps and progression.</a:t>
            </a:r>
          </a:p>
        </p:txBody>
      </p:sp>
      <p:sp>
        <p:nvSpPr>
          <p:cNvPr name="Freeform 23" id="23" descr="preencoded.png"/>
          <p:cNvSpPr/>
          <p:nvPr/>
        </p:nvSpPr>
        <p:spPr>
          <a:xfrm flipH="false" flipV="false" rot="0">
            <a:off x="9298186" y="6577905"/>
            <a:ext cx="308521" cy="308521"/>
          </a:xfrm>
          <a:custGeom>
            <a:avLst/>
            <a:gdLst/>
            <a:ahLst/>
            <a:cxnLst/>
            <a:rect r="r" b="b" t="t" l="l"/>
            <a:pathLst>
              <a:path h="308521" w="308521">
                <a:moveTo>
                  <a:pt x="0" y="0"/>
                </a:moveTo>
                <a:lnTo>
                  <a:pt x="308522" y="0"/>
                </a:lnTo>
                <a:lnTo>
                  <a:pt x="308522" y="308521"/>
                </a:lnTo>
                <a:lnTo>
                  <a:pt x="0" y="3085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4545" t="0" r="-4545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9298186" y="7025729"/>
            <a:ext cx="7909769" cy="38100"/>
            <a:chOff x="0" y="0"/>
            <a:chExt cx="10546358" cy="50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546334" cy="50800"/>
            </a:xfrm>
            <a:custGeom>
              <a:avLst/>
              <a:gdLst/>
              <a:ahLst/>
              <a:cxnLst/>
              <a:rect r="r" b="b" t="t" l="l"/>
              <a:pathLst>
                <a:path h="50800" w="10546334">
                  <a:moveTo>
                    <a:pt x="0" y="0"/>
                  </a:moveTo>
                  <a:lnTo>
                    <a:pt x="10546334" y="0"/>
                  </a:lnTo>
                  <a:lnTo>
                    <a:pt x="10546334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91231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6" id="26"/>
          <p:cNvSpPr txBox="true"/>
          <p:nvPr/>
        </p:nvSpPr>
        <p:spPr>
          <a:xfrm rot="0">
            <a:off x="9298186" y="7227540"/>
            <a:ext cx="3601641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Predictive Skill Trends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298186" y="7765107"/>
            <a:ext cx="7909769" cy="109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Incorporating AI to predict future in-demand skills based on market analysis.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5715000" y="4338786"/>
            <a:ext cx="685800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49"/>
              </a:lnSpc>
            </a:pPr>
            <a:r>
              <a:rPr lang="en-US" sz="5374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DAG5VAoeWao</dc:identifier>
  <dcterms:modified xsi:type="dcterms:W3CDTF">2011-08-01T06:04:30Z</dcterms:modified>
  <cp:revision>1</cp:revision>
  <dc:title>milestone.3.pptx</dc:title>
</cp:coreProperties>
</file>